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10" r:id="rId3"/>
    <p:sldId id="312" r:id="rId4"/>
    <p:sldId id="313" r:id="rId5"/>
    <p:sldId id="314" r:id="rId6"/>
    <p:sldId id="315" r:id="rId7"/>
    <p:sldId id="320" r:id="rId8"/>
    <p:sldId id="316" r:id="rId9"/>
    <p:sldId id="318" r:id="rId10"/>
    <p:sldId id="317" r:id="rId11"/>
    <p:sldId id="319" r:id="rId1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53306" autoAdjust="0"/>
  </p:normalViewPr>
  <p:slideViewPr>
    <p:cSldViewPr>
      <p:cViewPr varScale="1">
        <p:scale>
          <a:sx n="35" d="100"/>
          <a:sy n="35" d="100"/>
        </p:scale>
        <p:origin x="2188" y="40"/>
      </p:cViewPr>
      <p:guideLst>
        <p:guide orient="horz" pos="2160"/>
        <p:guide pos="2880"/>
      </p:guideLst>
    </p:cSldViewPr>
  </p:slideViewPr>
  <p:outlineViewPr>
    <p:cViewPr>
      <p:scale>
        <a:sx n="33" d="100"/>
        <a:sy n="33" d="100"/>
      </p:scale>
      <p:origin x="0" y="-1148"/>
    </p:cViewPr>
  </p:outlineViewPr>
  <p:notesTextViewPr>
    <p:cViewPr>
      <p:scale>
        <a:sx n="125" d="100"/>
        <a:sy n="125" d="100"/>
      </p:scale>
      <p:origin x="0" y="0"/>
    </p:cViewPr>
  </p:notesTextViewPr>
  <p:notesViewPr>
    <p:cSldViewPr>
      <p:cViewPr varScale="1">
        <p:scale>
          <a:sx n="47" d="100"/>
          <a:sy n="47" d="100"/>
        </p:scale>
        <p:origin x="280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122BD90-13E3-4DC5-8DDA-037244FD6213}" type="datetimeFigureOut">
              <a:rPr lang="en-GB" smtClean="0"/>
              <a:pPr/>
              <a:t>26/02/2020</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70483EF-91E8-4493-B008-A83B734E024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70483EF-91E8-4493-B008-A83B734E024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 Studies where GGA has produced </a:t>
            </a:r>
            <a:r>
              <a:rPr lang="en-GB" i="1" dirty="0"/>
              <a:t>harmonised </a:t>
            </a:r>
            <a:r>
              <a:rPr lang="en-GB" i="0" dirty="0"/>
              <a:t> data</a:t>
            </a:r>
            <a:endParaRPr lang="en-GB" dirty="0"/>
          </a:p>
          <a:p>
            <a:endParaRPr lang="en-GB" dirty="0"/>
          </a:p>
          <a:p>
            <a:r>
              <a:rPr lang="en-GB" dirty="0"/>
              <a:t>Other </a:t>
            </a:r>
            <a:r>
              <a:rPr lang="en-GB" i="1" dirty="0"/>
              <a:t>Sister </a:t>
            </a:r>
            <a:r>
              <a:rPr lang="en-GB" i="0" dirty="0"/>
              <a:t>Studies:  Indonesian Family Life Survey (IFLS), Study on Global </a:t>
            </a:r>
            <a:r>
              <a:rPr lang="en-GB" i="0" dirty="0" err="1"/>
              <a:t>AGEing</a:t>
            </a:r>
            <a:r>
              <a:rPr lang="en-GB" i="0" dirty="0"/>
              <a:t> &amp; Adult Health (SAGE), The Health and Aging Study in Africa (HAALSI), Healthy Ageing in Scotland (HAGIS), Northern Ireland Cohort for the Longitudinal Study of Ageing (NICOLA), The Brazilian Longitudinal Study of Aging (ELSI), Health, Aging and Retirement in Thailand (HART), Malaysia Aging and Retirement Survey (MARS)</a:t>
            </a:r>
          </a:p>
          <a:p>
            <a:endParaRPr lang="en-GB" i="0" dirty="0"/>
          </a:p>
          <a:p>
            <a:pPr algn="just"/>
            <a:r>
              <a:rPr lang="en-GB" i="0" dirty="0"/>
              <a:t>Consensus that for HRS family, linkage may be relatively poorly developed compared to (general) cohort studies but harmonization is much better (facilitated by GGA).</a:t>
            </a:r>
            <a:endParaRPr lang="en-GB" dirty="0"/>
          </a:p>
        </p:txBody>
      </p:sp>
      <p:sp>
        <p:nvSpPr>
          <p:cNvPr id="4" name="Slide Number Placeholder 3"/>
          <p:cNvSpPr>
            <a:spLocks noGrp="1"/>
          </p:cNvSpPr>
          <p:nvPr>
            <p:ph type="sldNum" sz="quarter" idx="5"/>
          </p:nvPr>
        </p:nvSpPr>
        <p:spPr/>
        <p:txBody>
          <a:bodyPr/>
          <a:lstStyle/>
          <a:p>
            <a:fld id="{070483EF-91E8-4493-B008-A83B734E0249}" type="slidenum">
              <a:rPr lang="en-GB" smtClean="0"/>
              <a:pPr/>
              <a:t>10</a:t>
            </a:fld>
            <a:endParaRPr lang="en-GB"/>
          </a:p>
        </p:txBody>
      </p:sp>
    </p:spTree>
    <p:extLst>
      <p:ext uri="{BB962C8B-B14F-4D97-AF65-F5344CB8AC3E}">
        <p14:creationId xmlns:p14="http://schemas.microsoft.com/office/powerpoint/2010/main" val="388042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0483EF-91E8-4493-B008-A83B734E0249}" type="slidenum">
              <a:rPr lang="en-GB" smtClean="0"/>
              <a:pPr/>
              <a:t>11</a:t>
            </a:fld>
            <a:endParaRPr lang="en-GB"/>
          </a:p>
        </p:txBody>
      </p:sp>
    </p:spTree>
    <p:extLst>
      <p:ext uri="{BB962C8B-B14F-4D97-AF65-F5344CB8AC3E}">
        <p14:creationId xmlns:p14="http://schemas.microsoft.com/office/powerpoint/2010/main" val="31906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Part of the Living Longer and the Changing </a:t>
            </a:r>
            <a:r>
              <a:rPr lang="en-GB" sz="1200" kern="1200" dirty="0" err="1">
                <a:solidFill>
                  <a:schemeClr val="tx1"/>
                </a:solidFill>
                <a:effectLst/>
                <a:latin typeface="+mn-lt"/>
                <a:ea typeface="+mn-ea"/>
                <a:cs typeface="+mn-cs"/>
              </a:rPr>
              <a:t>Lifecourse</a:t>
            </a:r>
            <a:r>
              <a:rPr lang="en-GB" sz="1200" kern="1200" dirty="0">
                <a:solidFill>
                  <a:schemeClr val="tx1"/>
                </a:solidFill>
                <a:effectLst/>
                <a:latin typeface="+mn-lt"/>
                <a:ea typeface="+mn-ea"/>
                <a:cs typeface="+mn-cs"/>
              </a:rPr>
              <a:t> research strand</a:t>
            </a:r>
          </a:p>
        </p:txBody>
      </p:sp>
      <p:sp>
        <p:nvSpPr>
          <p:cNvPr id="4" name="Slide Number Placeholder 3"/>
          <p:cNvSpPr>
            <a:spLocks noGrp="1"/>
          </p:cNvSpPr>
          <p:nvPr>
            <p:ph type="sldNum" sz="quarter" idx="10"/>
          </p:nvPr>
        </p:nvSpPr>
        <p:spPr/>
        <p:txBody>
          <a:bodyPr/>
          <a:lstStyle/>
          <a:p>
            <a:fld id="{070483EF-91E8-4493-B008-A83B734E024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Mapping of HRS family surveys to provide initial overview of use:</a:t>
            </a:r>
            <a:endParaRPr lang="en-GB" sz="2800" dirty="0"/>
          </a:p>
          <a:p>
            <a:pPr marL="628650" lvl="1" indent="-171450">
              <a:buFont typeface="Arial" panose="020B0604020202020204" pitchFamily="34" charset="0"/>
              <a:buChar char="•"/>
            </a:pPr>
            <a:r>
              <a:rPr lang="en-GB" dirty="0"/>
              <a:t>Which surveys are / have been linked to admin data and what are they linked to (health records, tax/benefits/pension info, education) and years of linkage</a:t>
            </a:r>
            <a:endParaRPr lang="en-GB" sz="2400" dirty="0"/>
          </a:p>
          <a:p>
            <a:pPr marL="628650" lvl="1" indent="-171450">
              <a:buFont typeface="Arial" panose="020B0604020202020204" pitchFamily="34" charset="0"/>
              <a:buChar char="•"/>
            </a:pPr>
            <a:r>
              <a:rPr lang="en-GB" dirty="0"/>
              <a:t>Which surveys will be / have the potential to be linked to admin data</a:t>
            </a:r>
          </a:p>
          <a:p>
            <a:pPr marL="457200" lvl="1" indent="0">
              <a:buFont typeface="Arial" panose="020B0604020202020204" pitchFamily="34" charset="0"/>
              <a:buNone/>
            </a:pPr>
            <a:endParaRPr lang="en-GB" sz="2400" dirty="0"/>
          </a:p>
          <a:p>
            <a:r>
              <a:rPr lang="en-GB" dirty="0"/>
              <a:t>Systematic review of metadata.</a:t>
            </a:r>
          </a:p>
          <a:p>
            <a:endParaRPr lang="en-GB" dirty="0"/>
          </a:p>
          <a:p>
            <a:r>
              <a:rPr lang="en-GB" dirty="0"/>
              <a:t>Not always clear, so …..</a:t>
            </a:r>
          </a:p>
        </p:txBody>
      </p:sp>
      <p:sp>
        <p:nvSpPr>
          <p:cNvPr id="4" name="Slide Number Placeholder 3"/>
          <p:cNvSpPr>
            <a:spLocks noGrp="1"/>
          </p:cNvSpPr>
          <p:nvPr>
            <p:ph type="sldNum" sz="quarter" idx="5"/>
          </p:nvPr>
        </p:nvSpPr>
        <p:spPr/>
        <p:txBody>
          <a:bodyPr/>
          <a:lstStyle/>
          <a:p>
            <a:fld id="{070483EF-91E8-4493-B008-A83B734E0249}" type="slidenum">
              <a:rPr lang="en-GB" smtClean="0"/>
              <a:pPr/>
              <a:t>3</a:t>
            </a:fld>
            <a:endParaRPr lang="en-GB"/>
          </a:p>
        </p:txBody>
      </p:sp>
    </p:spTree>
    <p:extLst>
      <p:ext uri="{BB962C8B-B14F-4D97-AF65-F5344CB8AC3E}">
        <p14:creationId xmlns:p14="http://schemas.microsoft.com/office/powerpoint/2010/main" val="205787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Review of Outputs (papers) using admin data housed in GGA publications’ repository </a:t>
            </a:r>
          </a:p>
          <a:p>
            <a:pPr marL="0" lvl="0" indent="0">
              <a:buFont typeface="Arial" panose="020B0604020202020204" pitchFamily="34" charset="0"/>
              <a:buNone/>
            </a:pPr>
            <a:r>
              <a:rPr lang="en-GB" sz="1200" kern="1200" dirty="0">
                <a:solidFill>
                  <a:schemeClr val="tx1"/>
                </a:solidFill>
                <a:effectLst/>
                <a:latin typeface="+mn-lt"/>
                <a:ea typeface="+mn-ea"/>
                <a:cs typeface="+mn-cs"/>
              </a:rPr>
              <a:t>	Coverage of repository?  General lit search? </a:t>
            </a:r>
          </a:p>
          <a:p>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CLOSER (2019) Report (p23):  Studies rely on users to tell them how they use the data in order to begin tracking impact.  Challenges in tracking data use differ according to access model of study.  Studies that </a:t>
            </a:r>
            <a:r>
              <a:rPr lang="en-GB" sz="1200" kern="1200" dirty="0" err="1">
                <a:solidFill>
                  <a:schemeClr val="tx1"/>
                </a:solidFill>
                <a:effectLst/>
                <a:latin typeface="+mn-lt"/>
                <a:ea typeface="+mn-ea"/>
                <a:cs typeface="+mn-cs"/>
              </a:rPr>
              <a:t>req</a:t>
            </a:r>
            <a:r>
              <a:rPr lang="en-GB" sz="1200" kern="1200" dirty="0">
                <a:solidFill>
                  <a:schemeClr val="tx1"/>
                </a:solidFill>
                <a:effectLst/>
                <a:latin typeface="+mn-lt"/>
                <a:ea typeface="+mn-ea"/>
                <a:cs typeface="+mn-cs"/>
              </a:rPr>
              <a:t> users to apply and/or pay for data can enforce reporting requirements for users.  With open access models, users agree to terms of end user licence which includes reporting </a:t>
            </a:r>
            <a:r>
              <a:rPr lang="en-GB" sz="1200" kern="1200" dirty="0" err="1">
                <a:solidFill>
                  <a:schemeClr val="tx1"/>
                </a:solidFill>
                <a:effectLst/>
                <a:latin typeface="+mn-lt"/>
                <a:ea typeface="+mn-ea"/>
                <a:cs typeface="+mn-cs"/>
              </a:rPr>
              <a:t>reqs</a:t>
            </a:r>
            <a:r>
              <a:rPr lang="en-GB" sz="1200" kern="1200" dirty="0">
                <a:solidFill>
                  <a:schemeClr val="tx1"/>
                </a:solidFill>
                <a:effectLst/>
                <a:latin typeface="+mn-lt"/>
                <a:ea typeface="+mn-ea"/>
                <a:cs typeface="+mn-cs"/>
              </a:rPr>
              <a:t> but these are ‘much more’ difficult to enforce.</a:t>
            </a:r>
          </a:p>
          <a:p>
            <a:pPr algn="just"/>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Survey of researchers/users – particularly interested in those outside main research teams.  Need to broaden research base to promote resonance.</a:t>
            </a:r>
          </a:p>
        </p:txBody>
      </p:sp>
      <p:sp>
        <p:nvSpPr>
          <p:cNvPr id="4" name="Slide Number Placeholder 3"/>
          <p:cNvSpPr>
            <a:spLocks noGrp="1"/>
          </p:cNvSpPr>
          <p:nvPr>
            <p:ph type="sldNum" sz="quarter" idx="5"/>
          </p:nvPr>
        </p:nvSpPr>
        <p:spPr/>
        <p:txBody>
          <a:bodyPr/>
          <a:lstStyle/>
          <a:p>
            <a:fld id="{070483EF-91E8-4493-B008-A83B734E0249}" type="slidenum">
              <a:rPr lang="en-GB" smtClean="0"/>
              <a:pPr/>
              <a:t>4</a:t>
            </a:fld>
            <a:endParaRPr lang="en-GB"/>
          </a:p>
        </p:txBody>
      </p:sp>
    </p:spTree>
    <p:extLst>
      <p:ext uri="{BB962C8B-B14F-4D97-AF65-F5344CB8AC3E}">
        <p14:creationId xmlns:p14="http://schemas.microsoft.com/office/powerpoint/2010/main" val="183079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data governance (lit review?).  Review relevant legislation and regulations.</a:t>
            </a:r>
          </a:p>
          <a:p>
            <a:endParaRPr lang="en-GB" dirty="0"/>
          </a:p>
          <a:p>
            <a:r>
              <a:rPr lang="en-GB" dirty="0"/>
              <a:t>Consent for linkage = major challenge (CLOSER2020).</a:t>
            </a:r>
          </a:p>
        </p:txBody>
      </p:sp>
      <p:sp>
        <p:nvSpPr>
          <p:cNvPr id="4" name="Slide Number Placeholder 3"/>
          <p:cNvSpPr>
            <a:spLocks noGrp="1"/>
          </p:cNvSpPr>
          <p:nvPr>
            <p:ph type="sldNum" sz="quarter" idx="5"/>
          </p:nvPr>
        </p:nvSpPr>
        <p:spPr/>
        <p:txBody>
          <a:bodyPr/>
          <a:lstStyle/>
          <a:p>
            <a:fld id="{070483EF-91E8-4493-B008-A83B734E0249}" type="slidenum">
              <a:rPr lang="en-GB" smtClean="0"/>
              <a:pPr/>
              <a:t>5</a:t>
            </a:fld>
            <a:endParaRPr lang="en-GB"/>
          </a:p>
        </p:txBody>
      </p:sp>
    </p:spTree>
    <p:extLst>
      <p:ext uri="{BB962C8B-B14F-4D97-AF65-F5344CB8AC3E}">
        <p14:creationId xmlns:p14="http://schemas.microsoft.com/office/powerpoint/2010/main" val="3112951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GB" sz="1200" kern="1200" dirty="0">
                <a:solidFill>
                  <a:schemeClr val="tx1"/>
                </a:solidFill>
                <a:effectLst/>
                <a:latin typeface="+mn-lt"/>
                <a:ea typeface="+mn-ea"/>
                <a:cs typeface="+mn-cs"/>
              </a:rPr>
              <a:t>Assessment of the value of these admin data linkages and the potential future role they might play in the development of longitudinal studies of ageing</a:t>
            </a:r>
          </a:p>
          <a:p>
            <a:pPr lvl="0"/>
            <a:r>
              <a:rPr lang="en-GB" sz="1200" kern="1200" dirty="0">
                <a:solidFill>
                  <a:schemeClr val="tx1"/>
                </a:solidFill>
                <a:effectLst/>
                <a:latin typeface="+mn-lt"/>
                <a:ea typeface="+mn-ea"/>
                <a:cs typeface="+mn-cs"/>
              </a:rPr>
              <a:t>Evaluation criteria?</a:t>
            </a:r>
          </a:p>
          <a:p>
            <a:pPr lvl="0"/>
            <a:r>
              <a:rPr lang="en-GB" sz="1200" kern="1200" dirty="0">
                <a:solidFill>
                  <a:schemeClr val="tx1"/>
                </a:solidFill>
                <a:effectLst/>
                <a:latin typeface="+mn-lt"/>
                <a:ea typeface="+mn-ea"/>
                <a:cs typeface="+mn-cs"/>
              </a:rPr>
              <a:t>Method:  Cost Benefit Analysis?  Capitals’ approach?  </a:t>
            </a:r>
            <a:r>
              <a:rPr lang="en-GB" sz="1200" i="1" kern="1200" dirty="0">
                <a:solidFill>
                  <a:schemeClr val="tx1"/>
                </a:solidFill>
                <a:effectLst/>
                <a:latin typeface="+mn-lt"/>
                <a:ea typeface="+mn-ea"/>
                <a:cs typeface="+mn-cs"/>
              </a:rPr>
              <a:t>Research</a:t>
            </a:r>
            <a:r>
              <a:rPr lang="en-GB" sz="1200" kern="1200" dirty="0">
                <a:solidFill>
                  <a:schemeClr val="tx1"/>
                </a:solidFill>
                <a:effectLst/>
                <a:latin typeface="+mn-lt"/>
                <a:ea typeface="+mn-ea"/>
                <a:cs typeface="+mn-cs"/>
              </a:rPr>
              <a:t> ‘value chain’?</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Community Capitals Framework (CCF) = approach to analyse communities and community development efforts from a systems’ perspective.  Communities found to be effective in supporting economic development focussed on 7 types of capital (Flora &amp; Flora, 2013):  Natural capital, Cultural capital, Human capital, Social capital, Political capital, Financial capital, Built capital.  CCF focusses on community assets  - can be un-/under-used and invested to generate more assets.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CCF Research Model:</a:t>
            </a:r>
          </a:p>
          <a:p>
            <a:pPr lvl="0"/>
            <a:r>
              <a:rPr lang="en-GB" sz="1200" kern="1200" dirty="0">
                <a:solidFill>
                  <a:schemeClr val="tx1"/>
                </a:solidFill>
                <a:effectLst/>
                <a:latin typeface="+mn-lt"/>
                <a:ea typeface="+mn-ea"/>
                <a:cs typeface="+mn-cs"/>
              </a:rPr>
              <a:t>Context: pre-existing Conditions &amp; Structures -&gt; Process: Actions, Investments, Interventions -&gt; Outputs &amp; Outcomes:  Results of actions</a:t>
            </a:r>
          </a:p>
          <a:p>
            <a:pPr lvl="0"/>
            <a:endParaRPr lang="en-GB" dirty="0"/>
          </a:p>
          <a:p>
            <a:pPr lvl="0"/>
            <a:endParaRPr lang="en-GB" sz="1200" kern="1200" dirty="0">
              <a:solidFill>
                <a:schemeClr val="tx1"/>
              </a:solidFill>
              <a:effectLst/>
              <a:latin typeface="+mn-lt"/>
              <a:ea typeface="+mn-ea"/>
              <a:cs typeface="+mn-cs"/>
            </a:endParaRPr>
          </a:p>
          <a:p>
            <a:pPr lvl="0"/>
            <a:endParaRPr lang="en-GB" dirty="0"/>
          </a:p>
          <a:p>
            <a:pPr lvl="0"/>
            <a:endParaRPr lang="en-GB" sz="1200" kern="1200" dirty="0">
              <a:solidFill>
                <a:schemeClr val="tx1"/>
              </a:solidFill>
              <a:effectLst/>
              <a:latin typeface="+mn-lt"/>
              <a:ea typeface="+mn-ea"/>
              <a:cs typeface="+mn-cs"/>
            </a:endParaRPr>
          </a:p>
          <a:p>
            <a:pPr lvl="0"/>
            <a:endParaRPr lang="en-GB" dirty="0"/>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lgn="just"/>
            <a:endParaRPr lang="en-GB" sz="1200" kern="1200" dirty="0">
              <a:solidFill>
                <a:schemeClr val="tx1"/>
              </a:solidFill>
              <a:effectLst/>
              <a:latin typeface="+mn-lt"/>
              <a:ea typeface="+mn-ea"/>
              <a:cs typeface="+mn-cs"/>
            </a:endParaRPr>
          </a:p>
          <a:p>
            <a:pPr lvl="0" algn="just"/>
            <a:r>
              <a:rPr lang="en-GB" sz="1200" kern="1200" dirty="0">
                <a:solidFill>
                  <a:schemeClr val="tx1"/>
                </a:solidFill>
                <a:effectLst/>
                <a:latin typeface="+mn-lt"/>
                <a:ea typeface="+mn-ea"/>
                <a:cs typeface="+mn-cs"/>
              </a:rPr>
              <a:t>Identify potential improvements in accuracy of linkages / info retrieval / access – </a:t>
            </a:r>
            <a:r>
              <a:rPr lang="en-GB" sz="1200" kern="1200" dirty="0">
                <a:solidFill>
                  <a:schemeClr val="tx1"/>
                </a:solidFill>
                <a:effectLst/>
                <a:highlight>
                  <a:srgbClr val="FFFF00"/>
                </a:highlight>
                <a:latin typeface="+mn-lt"/>
                <a:ea typeface="+mn-ea"/>
                <a:cs typeface="+mn-cs"/>
              </a:rPr>
              <a:t>last CLOSER conf paper? **</a:t>
            </a:r>
          </a:p>
          <a:p>
            <a:pPr lvl="0"/>
            <a:endParaRPr lang="en-GB" sz="1200" kern="1200" dirty="0">
              <a:solidFill>
                <a:schemeClr val="tx1"/>
              </a:solidFill>
              <a:effectLst/>
              <a:highlight>
                <a:srgbClr val="FFFF00"/>
              </a:highligh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70483EF-91E8-4493-B008-A83B734E0249}" type="slidenum">
              <a:rPr lang="en-GB" smtClean="0"/>
              <a:pPr/>
              <a:t>6</a:t>
            </a:fld>
            <a:endParaRPr lang="en-GB"/>
          </a:p>
        </p:txBody>
      </p:sp>
      <p:pic>
        <p:nvPicPr>
          <p:cNvPr id="5" name="Picture 4">
            <a:extLst>
              <a:ext uri="{FF2B5EF4-FFF2-40B4-BE49-F238E27FC236}">
                <a16:creationId xmlns:a16="http://schemas.microsoft.com/office/drawing/2014/main" id="{AE60DD87-C2AC-4483-8C56-C2B6C0F845C2}"/>
              </a:ext>
            </a:extLst>
          </p:cNvPr>
          <p:cNvPicPr/>
          <p:nvPr/>
        </p:nvPicPr>
        <p:blipFill rotWithShape="1">
          <a:blip r:embed="rId3"/>
          <a:srcRect l="4321" t="25014" r="34412" b="12351"/>
          <a:stretch/>
        </p:blipFill>
        <p:spPr bwMode="auto">
          <a:xfrm>
            <a:off x="2071737" y="7309420"/>
            <a:ext cx="1835150" cy="1054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89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en-GB" sz="1100" b="1" dirty="0"/>
              <a:t>3 key challenges:  Time, Comparability </a:t>
            </a:r>
            <a:r>
              <a:rPr lang="en-GB" sz="1100" dirty="0"/>
              <a:t>(across cohorts &amp; internationally), </a:t>
            </a:r>
            <a:r>
              <a:rPr lang="en-GB" sz="1100" b="1" dirty="0"/>
              <a:t>Resonance</a:t>
            </a:r>
            <a:r>
              <a:rPr lang="en-GB" sz="1100" dirty="0"/>
              <a:t> (with policymakers) [CLOSER2020].  Value of longitudinal studies (and linkage) accrues over time, extensive investment to set up. Making data more accessible across the board takes time.   Challenges of retaining research expertise &amp; participants.  Discoverability, visibility, access – broadening research base to promote resonance.</a:t>
            </a:r>
          </a:p>
          <a:p>
            <a:pPr algn="just"/>
            <a:endParaRPr lang="en-GB" sz="1100" dirty="0"/>
          </a:p>
          <a:p>
            <a:pPr algn="just"/>
            <a:r>
              <a:rPr lang="en-GB" sz="1100" b="1" dirty="0"/>
              <a:t>Application/Approval:  </a:t>
            </a:r>
            <a:r>
              <a:rPr lang="en-GB" sz="1100" dirty="0"/>
              <a:t>need better buy-in from providers.  Providers would gain evidence base for policy / impact of interventions but … Biggest challenge = ‘real time’ data linkage for policy (ADR2019).  [Ministers respond to public mood, academics need to make case to public that linkage/better use of data improves lives.]</a:t>
            </a:r>
          </a:p>
          <a:p>
            <a:pPr algn="just"/>
            <a:endParaRPr lang="en-GB" sz="1100" dirty="0"/>
          </a:p>
          <a:p>
            <a:pPr algn="just"/>
            <a:r>
              <a:rPr lang="en-GB" sz="1100" b="1" dirty="0"/>
              <a:t>Access:  </a:t>
            </a:r>
            <a:r>
              <a:rPr lang="en-GB" sz="1100" dirty="0"/>
              <a:t>Current long-lead time (as discussed CLOSER 2019), successful acquisition takes time (not always reflected in study funding periods) + …</a:t>
            </a:r>
          </a:p>
          <a:p>
            <a:pPr algn="just"/>
            <a:endParaRPr lang="en-GB" sz="1100" dirty="0"/>
          </a:p>
          <a:p>
            <a:pPr algn="just"/>
            <a:r>
              <a:rPr lang="en-GB" sz="1100" b="1" dirty="0"/>
              <a:t>Processing:  </a:t>
            </a:r>
            <a:r>
              <a:rPr lang="en-GB" sz="1100" dirty="0"/>
              <a:t>Cleaning data to link and evaluation of quality of linkage.  Need to change culture around collection of admin data (again provider buy-in).  Need standardisation of collection, de-identification and linkage (ADR2019).  Reliability and evaluation of de-ident methods (ibid).  ‘Minimax’ principle for value of admin data: need to ‘simultaneously minimise distance from point of data production while maximising data’s representation of mechanism that produces [desired] outcomes’ (how far can you move away from individual before identifying policy solution).</a:t>
            </a:r>
          </a:p>
          <a:p>
            <a:pPr algn="just"/>
            <a:endParaRPr lang="en-GB" sz="1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b="1" dirty="0"/>
              <a:t>Data Use, Outputs &amp; Impact:</a:t>
            </a:r>
            <a:r>
              <a:rPr lang="en-GB" sz="1100" dirty="0"/>
              <a:t> Ideally, want datasets that are linked once and used many times (change in ADR Scotland model from create/destroy to data held in research-ready state) =&gt; Extraction of value from utilising data/subsequent outputs.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b="1" dirty="0"/>
              <a:t>Impact path:  </a:t>
            </a:r>
            <a:r>
              <a:rPr lang="en-GB" sz="1100" dirty="0"/>
              <a:t>Activity (research) -&gt; Output (</a:t>
            </a:r>
            <a:r>
              <a:rPr lang="en-GB" sz="1100" dirty="0" err="1"/>
              <a:t>eg</a:t>
            </a:r>
            <a:r>
              <a:rPr lang="en-GB" sz="1100" dirty="0"/>
              <a:t> paper) -&gt; Outcome (a change) =&gt; Impact</a:t>
            </a:r>
          </a:p>
          <a:p>
            <a:pPr algn="just"/>
            <a:endParaRPr lang="en-GB" dirty="0"/>
          </a:p>
        </p:txBody>
      </p:sp>
      <p:sp>
        <p:nvSpPr>
          <p:cNvPr id="4" name="Slide Number Placeholder 3"/>
          <p:cNvSpPr>
            <a:spLocks noGrp="1"/>
          </p:cNvSpPr>
          <p:nvPr>
            <p:ph type="sldNum" sz="quarter" idx="5"/>
          </p:nvPr>
        </p:nvSpPr>
        <p:spPr/>
        <p:txBody>
          <a:bodyPr/>
          <a:lstStyle/>
          <a:p>
            <a:fld id="{070483EF-91E8-4493-B008-A83B734E0249}" type="slidenum">
              <a:rPr lang="en-GB" smtClean="0"/>
              <a:pPr/>
              <a:t>7</a:t>
            </a:fld>
            <a:endParaRPr lang="en-GB"/>
          </a:p>
        </p:txBody>
      </p:sp>
    </p:spTree>
    <p:extLst>
      <p:ext uri="{BB962C8B-B14F-4D97-AF65-F5344CB8AC3E}">
        <p14:creationId xmlns:p14="http://schemas.microsoft.com/office/powerpoint/2010/main" val="395609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Book?  Other contributors?  (History/origins of using/linking admin data, China?)</a:t>
            </a:r>
          </a:p>
          <a:p>
            <a:endParaRPr lang="en-GB" dirty="0"/>
          </a:p>
        </p:txBody>
      </p:sp>
      <p:sp>
        <p:nvSpPr>
          <p:cNvPr id="4" name="Slide Number Placeholder 3"/>
          <p:cNvSpPr>
            <a:spLocks noGrp="1"/>
          </p:cNvSpPr>
          <p:nvPr>
            <p:ph type="sldNum" sz="quarter" idx="5"/>
          </p:nvPr>
        </p:nvSpPr>
        <p:spPr/>
        <p:txBody>
          <a:bodyPr/>
          <a:lstStyle/>
          <a:p>
            <a:fld id="{070483EF-91E8-4493-B008-A83B734E0249}" type="slidenum">
              <a:rPr lang="en-GB" smtClean="0"/>
              <a:pPr/>
              <a:t>8</a:t>
            </a:fld>
            <a:endParaRPr lang="en-GB"/>
          </a:p>
        </p:txBody>
      </p:sp>
    </p:spTree>
    <p:extLst>
      <p:ext uri="{BB962C8B-B14F-4D97-AF65-F5344CB8AC3E}">
        <p14:creationId xmlns:p14="http://schemas.microsoft.com/office/powerpoint/2010/main" val="232738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0483EF-91E8-4493-B008-A83B734E0249}" type="slidenum">
              <a:rPr lang="en-GB" smtClean="0"/>
              <a:pPr/>
              <a:t>9</a:t>
            </a:fld>
            <a:endParaRPr lang="en-GB"/>
          </a:p>
        </p:txBody>
      </p:sp>
    </p:spTree>
    <p:extLst>
      <p:ext uri="{BB962C8B-B14F-4D97-AF65-F5344CB8AC3E}">
        <p14:creationId xmlns:p14="http://schemas.microsoft.com/office/powerpoint/2010/main" val="201081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4174B-3F6A-42B3-8721-9A25C425122C}" type="datetimeFigureOut">
              <a:rPr lang="en-GB" smtClean="0"/>
              <a:pPr/>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C97EF-71BD-4C94-954E-5097C0C4FAE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4174B-3F6A-42B3-8721-9A25C425122C}" type="datetimeFigureOut">
              <a:rPr lang="en-GB" smtClean="0"/>
              <a:pPr/>
              <a:t>26/02/2020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C97EF-71BD-4C94-954E-5097C0C4FAE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
            <a:ext cx="5653278" cy="6858002"/>
          </a:xfrm>
          <a:prstGeom prst="rect">
            <a:avLst/>
          </a:prstGeom>
          <a:solidFill>
            <a:srgbClr val="305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92214" y="980729"/>
            <a:ext cx="4871226" cy="2988750"/>
          </a:xfrm>
        </p:spPr>
        <p:txBody>
          <a:bodyPr>
            <a:normAutofit fontScale="90000"/>
          </a:bodyPr>
          <a:lstStyle/>
          <a:p>
            <a:pPr>
              <a:lnSpc>
                <a:spcPct val="90000"/>
              </a:lnSpc>
            </a:pPr>
            <a:r>
              <a:rPr lang="en-GB" b="1" dirty="0">
                <a:solidFill>
                  <a:schemeClr val="bg1"/>
                </a:solidFill>
              </a:rPr>
              <a:t>Linking Longitudinal Studies of Ageing with </a:t>
            </a:r>
            <a:br>
              <a:rPr lang="en-GB" b="1" dirty="0">
                <a:solidFill>
                  <a:schemeClr val="bg1"/>
                </a:solidFill>
              </a:rPr>
            </a:br>
            <a:r>
              <a:rPr lang="en-GB" b="1" dirty="0">
                <a:solidFill>
                  <a:schemeClr val="bg1"/>
                </a:solidFill>
              </a:rPr>
              <a:t>Administrative Data</a:t>
            </a:r>
            <a:br>
              <a:rPr lang="en-GB" dirty="0"/>
            </a:br>
            <a:endParaRPr lang="en-GB" sz="4300" dirty="0">
              <a:solidFill>
                <a:srgbClr val="FFFFFF"/>
              </a:solidFill>
            </a:endParaRPr>
          </a:p>
        </p:txBody>
      </p:sp>
      <p:sp>
        <p:nvSpPr>
          <p:cNvPr id="3" name="Subtitle 2"/>
          <p:cNvSpPr>
            <a:spLocks noGrp="1"/>
          </p:cNvSpPr>
          <p:nvPr>
            <p:ph type="subTitle" idx="1"/>
          </p:nvPr>
        </p:nvSpPr>
        <p:spPr>
          <a:xfrm>
            <a:off x="3892215" y="4106004"/>
            <a:ext cx="4496209" cy="1860883"/>
          </a:xfrm>
        </p:spPr>
        <p:txBody>
          <a:bodyPr>
            <a:normAutofit fontScale="85000" lnSpcReduction="10000"/>
          </a:bodyPr>
          <a:lstStyle/>
          <a:p>
            <a:pPr algn="l">
              <a:lnSpc>
                <a:spcPct val="90000"/>
              </a:lnSpc>
            </a:pPr>
            <a:r>
              <a:rPr lang="en-GB" sz="2400" b="1" dirty="0">
                <a:solidFill>
                  <a:srgbClr val="FFFFFF"/>
                </a:solidFill>
              </a:rPr>
              <a:t>Anne Gasteen, Elaine Douglas, David Bell</a:t>
            </a:r>
          </a:p>
          <a:p>
            <a:pPr algn="l">
              <a:lnSpc>
                <a:spcPct val="90000"/>
              </a:lnSpc>
            </a:pPr>
            <a:endParaRPr lang="en-GB" sz="2400" b="1" dirty="0">
              <a:solidFill>
                <a:srgbClr val="FFFFFF"/>
              </a:solidFill>
            </a:endParaRPr>
          </a:p>
          <a:p>
            <a:pPr algn="l">
              <a:lnSpc>
                <a:spcPct val="90000"/>
              </a:lnSpc>
            </a:pPr>
            <a:r>
              <a:rPr lang="en-GB" sz="2400" b="1" dirty="0">
                <a:solidFill>
                  <a:srgbClr val="FFFFFF"/>
                </a:solidFill>
              </a:rPr>
              <a:t>British &amp; Irish Longitudinal Studies of Ageing (BILS) Meeting</a:t>
            </a:r>
          </a:p>
          <a:p>
            <a:pPr algn="l">
              <a:lnSpc>
                <a:spcPct val="90000"/>
              </a:lnSpc>
            </a:pPr>
            <a:endParaRPr lang="en-GB" sz="2400" b="1" dirty="0">
              <a:solidFill>
                <a:srgbClr val="FFFFFF"/>
              </a:solidFill>
            </a:endParaRPr>
          </a:p>
          <a:p>
            <a:pPr algn="l">
              <a:lnSpc>
                <a:spcPct val="90000"/>
              </a:lnSpc>
            </a:pPr>
            <a:r>
              <a:rPr lang="en-GB" sz="2000" dirty="0">
                <a:solidFill>
                  <a:srgbClr val="FFFFFF"/>
                </a:solidFill>
              </a:rPr>
              <a:t>3-4 February 2020</a:t>
            </a:r>
          </a:p>
        </p:txBody>
      </p:sp>
      <p:pic>
        <p:nvPicPr>
          <p:cNvPr id="1026" name="Picture 2" descr="Image preview">
            <a:extLst>
              <a:ext uri="{FF2B5EF4-FFF2-40B4-BE49-F238E27FC236}">
                <a16:creationId xmlns:a16="http://schemas.microsoft.com/office/drawing/2014/main" id="{D73C135B-1461-4B2C-8A83-D576949C77D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0560" y="1556792"/>
            <a:ext cx="2909416" cy="720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EE01-67BD-48D8-A0F5-CDC93F8FFF9B}"/>
              </a:ext>
            </a:extLst>
          </p:cNvPr>
          <p:cNvSpPr>
            <a:spLocks noGrp="1"/>
          </p:cNvSpPr>
          <p:nvPr>
            <p:ph type="title"/>
          </p:nvPr>
        </p:nvSpPr>
        <p:spPr/>
        <p:txBody>
          <a:bodyPr/>
          <a:lstStyle/>
          <a:p>
            <a:r>
              <a:rPr lang="en-GB" b="1" dirty="0"/>
              <a:t>HRS Studies’ Linkage Map to-date</a:t>
            </a:r>
          </a:p>
        </p:txBody>
      </p:sp>
      <p:pic>
        <p:nvPicPr>
          <p:cNvPr id="5" name="Picture 4">
            <a:extLst>
              <a:ext uri="{FF2B5EF4-FFF2-40B4-BE49-F238E27FC236}">
                <a16:creationId xmlns:a16="http://schemas.microsoft.com/office/drawing/2014/main" id="{0F9964EE-CB10-4F01-A6B3-CD21001429A6}"/>
              </a:ext>
            </a:extLst>
          </p:cNvPr>
          <p:cNvPicPr>
            <a:picLocks noChangeAspect="1"/>
          </p:cNvPicPr>
          <p:nvPr/>
        </p:nvPicPr>
        <p:blipFill>
          <a:blip r:embed="rId3"/>
          <a:stretch>
            <a:fillRect/>
          </a:stretch>
        </p:blipFill>
        <p:spPr>
          <a:xfrm>
            <a:off x="823030" y="1417638"/>
            <a:ext cx="7497940" cy="4248472"/>
          </a:xfrm>
          <a:prstGeom prst="rect">
            <a:avLst/>
          </a:prstGeom>
        </p:spPr>
      </p:pic>
    </p:spTree>
    <p:extLst>
      <p:ext uri="{BB962C8B-B14F-4D97-AF65-F5344CB8AC3E}">
        <p14:creationId xmlns:p14="http://schemas.microsoft.com/office/powerpoint/2010/main" val="110664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1A8-93C5-4063-95BE-1DC116081FF0}"/>
              </a:ext>
            </a:extLst>
          </p:cNvPr>
          <p:cNvSpPr>
            <a:spLocks noGrp="1"/>
          </p:cNvSpPr>
          <p:nvPr>
            <p:ph type="title"/>
          </p:nvPr>
        </p:nvSpPr>
        <p:spPr>
          <a:xfrm>
            <a:off x="539552" y="1268760"/>
            <a:ext cx="8229600" cy="1143000"/>
          </a:xfrm>
        </p:spPr>
        <p:txBody>
          <a:bodyPr/>
          <a:lstStyle/>
          <a:p>
            <a:r>
              <a:rPr lang="en-GB" dirty="0"/>
              <a:t>Thank you!</a:t>
            </a:r>
          </a:p>
        </p:txBody>
      </p:sp>
    </p:spTree>
    <p:extLst>
      <p:ext uri="{BB962C8B-B14F-4D97-AF65-F5344CB8AC3E}">
        <p14:creationId xmlns:p14="http://schemas.microsoft.com/office/powerpoint/2010/main" val="421046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br>
              <a:rPr lang="en-GB" b="1" dirty="0"/>
            </a:br>
            <a:r>
              <a:rPr lang="en-GB" sz="4900" b="1" dirty="0"/>
              <a:t>The Project</a:t>
            </a:r>
            <a:br>
              <a:rPr lang="en-GB" b="1" dirty="0"/>
            </a:br>
            <a:endParaRPr lang="en-GB" b="1" dirty="0"/>
          </a:p>
        </p:txBody>
      </p:sp>
      <p:sp>
        <p:nvSpPr>
          <p:cNvPr id="3" name="Content Placeholder 2"/>
          <p:cNvSpPr>
            <a:spLocks noGrp="1"/>
          </p:cNvSpPr>
          <p:nvPr>
            <p:ph idx="1"/>
          </p:nvPr>
        </p:nvSpPr>
        <p:spPr>
          <a:xfrm>
            <a:off x="467544" y="1844824"/>
            <a:ext cx="8229600" cy="4680520"/>
          </a:xfrm>
        </p:spPr>
        <p:txBody>
          <a:bodyPr>
            <a:normAutofit/>
          </a:bodyPr>
          <a:lstStyle/>
          <a:p>
            <a:r>
              <a:rPr lang="en-GB" dirty="0"/>
              <a:t>Funded by the ESRC’s Centre for Population Change (CPC)</a:t>
            </a:r>
          </a:p>
          <a:p>
            <a:pPr lvl="1"/>
            <a:endParaRPr lang="en-GB" sz="1000" dirty="0"/>
          </a:p>
          <a:p>
            <a:r>
              <a:rPr lang="en-GB" dirty="0"/>
              <a:t>Living longer and the Changing </a:t>
            </a:r>
            <a:r>
              <a:rPr lang="en-GB" dirty="0" err="1"/>
              <a:t>Lifecourse</a:t>
            </a:r>
            <a:r>
              <a:rPr lang="en-GB" dirty="0"/>
              <a:t> </a:t>
            </a:r>
          </a:p>
          <a:p>
            <a:endParaRPr lang="en-GB" sz="1000" dirty="0"/>
          </a:p>
          <a:p>
            <a:endParaRPr lang="en-GB" sz="1000" dirty="0"/>
          </a:p>
          <a:p>
            <a:r>
              <a:rPr lang="en-GB" dirty="0"/>
              <a:t>Remit:  To evaluate the administrative data linkage of the surveys belonging to the Health and </a:t>
            </a:r>
            <a:r>
              <a:rPr lang="en-GB"/>
              <a:t>Retirement Studies </a:t>
            </a:r>
            <a:r>
              <a:rPr lang="en-GB" dirty="0"/>
              <a:t>(HRS) family on the Gateway to Global Ageing (GGA) platform</a:t>
            </a:r>
          </a:p>
          <a:p>
            <a:endParaRPr lang="en-GB" dirty="0"/>
          </a:p>
          <a:p>
            <a:pPr marL="457200" lvl="1" indent="0">
              <a:buNone/>
            </a:pPr>
            <a:endParaRPr lang="en-GB" dirty="0"/>
          </a:p>
          <a:p>
            <a:endParaRPr lang="en-GB" i="1" dirty="0"/>
          </a:p>
          <a:p>
            <a:endParaRPr lang="en-GB" i="1" dirty="0"/>
          </a:p>
          <a:p>
            <a:pPr lvl="2"/>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3F41-A05E-4F66-8358-E9761A1E3E38}"/>
              </a:ext>
            </a:extLst>
          </p:cNvPr>
          <p:cNvSpPr>
            <a:spLocks noGrp="1"/>
          </p:cNvSpPr>
          <p:nvPr>
            <p:ph type="title"/>
          </p:nvPr>
        </p:nvSpPr>
        <p:spPr>
          <a:xfrm>
            <a:off x="483259" y="548680"/>
            <a:ext cx="8229600" cy="922114"/>
          </a:xfrm>
        </p:spPr>
        <p:txBody>
          <a:bodyPr>
            <a:normAutofit/>
          </a:bodyPr>
          <a:lstStyle/>
          <a:p>
            <a:r>
              <a:rPr lang="en-GB" b="1" dirty="0"/>
              <a:t>Discovering What’s Out There [1]</a:t>
            </a:r>
            <a:endParaRPr lang="en-GB" dirty="0"/>
          </a:p>
        </p:txBody>
      </p:sp>
      <p:sp>
        <p:nvSpPr>
          <p:cNvPr id="3" name="Content Placeholder 2">
            <a:extLst>
              <a:ext uri="{FF2B5EF4-FFF2-40B4-BE49-F238E27FC236}">
                <a16:creationId xmlns:a16="http://schemas.microsoft.com/office/drawing/2014/main" id="{75ECFDB6-A503-46C7-9662-28899EF74EE5}"/>
              </a:ext>
            </a:extLst>
          </p:cNvPr>
          <p:cNvSpPr>
            <a:spLocks noGrp="1"/>
          </p:cNvSpPr>
          <p:nvPr>
            <p:ph idx="1"/>
          </p:nvPr>
        </p:nvSpPr>
        <p:spPr>
          <a:xfrm>
            <a:off x="457200" y="1772816"/>
            <a:ext cx="8229600" cy="4954562"/>
          </a:xfrm>
        </p:spPr>
        <p:txBody>
          <a:bodyPr>
            <a:normAutofit/>
          </a:bodyPr>
          <a:lstStyle/>
          <a:p>
            <a:pPr lvl="0"/>
            <a:r>
              <a:rPr lang="en-GB" dirty="0"/>
              <a:t>Mapping of HRS family surveys to provide initial overview of use</a:t>
            </a:r>
          </a:p>
          <a:p>
            <a:pPr lvl="0"/>
            <a:endParaRPr lang="en-GB" sz="1000" dirty="0"/>
          </a:p>
          <a:p>
            <a:pPr lvl="0"/>
            <a:r>
              <a:rPr lang="en-GB" dirty="0"/>
              <a:t>Mapping and comparison of surveys’ linked data content: </a:t>
            </a:r>
            <a:endParaRPr lang="en-GB" sz="2800" dirty="0"/>
          </a:p>
          <a:p>
            <a:pPr lvl="1"/>
            <a:r>
              <a:rPr lang="en-GB" dirty="0"/>
              <a:t>Review of metadata</a:t>
            </a:r>
            <a:endParaRPr lang="en-GB" sz="2400" dirty="0"/>
          </a:p>
          <a:p>
            <a:pPr lvl="2"/>
            <a:r>
              <a:rPr lang="en-GB" dirty="0"/>
              <a:t>Methodology, sampling frame</a:t>
            </a:r>
            <a:endParaRPr lang="en-GB" sz="2000" dirty="0"/>
          </a:p>
          <a:p>
            <a:pPr lvl="2"/>
            <a:r>
              <a:rPr lang="en-GB" dirty="0"/>
              <a:t>Nature of link / accuracy (direct link / </a:t>
            </a:r>
            <a:r>
              <a:rPr lang="en-GB" i="1" dirty="0"/>
              <a:t>matching</a:t>
            </a:r>
            <a:r>
              <a:rPr lang="en-GB" dirty="0"/>
              <a:t>)</a:t>
            </a:r>
          </a:p>
          <a:p>
            <a:pPr lvl="2"/>
            <a:r>
              <a:rPr lang="en-GB" dirty="0"/>
              <a:t>Selection bias</a:t>
            </a:r>
          </a:p>
          <a:p>
            <a:pPr lvl="2"/>
            <a:r>
              <a:rPr lang="en-GB" dirty="0"/>
              <a:t>Additional information/variables </a:t>
            </a:r>
            <a:endParaRPr lang="en-GB" sz="2000" dirty="0"/>
          </a:p>
        </p:txBody>
      </p:sp>
    </p:spTree>
    <p:extLst>
      <p:ext uri="{BB962C8B-B14F-4D97-AF65-F5344CB8AC3E}">
        <p14:creationId xmlns:p14="http://schemas.microsoft.com/office/powerpoint/2010/main" val="147876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5C357-C6EF-4281-9932-1B54A78FA4E6}"/>
              </a:ext>
            </a:extLst>
          </p:cNvPr>
          <p:cNvSpPr>
            <a:spLocks noGrp="1"/>
          </p:cNvSpPr>
          <p:nvPr>
            <p:ph type="title"/>
          </p:nvPr>
        </p:nvSpPr>
        <p:spPr>
          <a:xfrm>
            <a:off x="457200" y="404664"/>
            <a:ext cx="8229600" cy="1143000"/>
          </a:xfrm>
        </p:spPr>
        <p:txBody>
          <a:bodyPr/>
          <a:lstStyle/>
          <a:p>
            <a:r>
              <a:rPr lang="en-GB" b="1" dirty="0"/>
              <a:t>Discovering What’s Out There [2]</a:t>
            </a:r>
            <a:endParaRPr lang="en-GB" dirty="0"/>
          </a:p>
        </p:txBody>
      </p:sp>
      <p:sp>
        <p:nvSpPr>
          <p:cNvPr id="6" name="Content Placeholder 5">
            <a:extLst>
              <a:ext uri="{FF2B5EF4-FFF2-40B4-BE49-F238E27FC236}">
                <a16:creationId xmlns:a16="http://schemas.microsoft.com/office/drawing/2014/main" id="{52B12FFD-0DC8-4EE6-94C4-503495696D2C}"/>
              </a:ext>
            </a:extLst>
          </p:cNvPr>
          <p:cNvSpPr>
            <a:spLocks noGrp="1"/>
          </p:cNvSpPr>
          <p:nvPr>
            <p:ph idx="1"/>
          </p:nvPr>
        </p:nvSpPr>
        <p:spPr>
          <a:xfrm>
            <a:off x="457200" y="1844824"/>
            <a:ext cx="8229600" cy="4281339"/>
          </a:xfrm>
        </p:spPr>
        <p:txBody>
          <a:bodyPr>
            <a:normAutofit/>
          </a:bodyPr>
          <a:lstStyle/>
          <a:p>
            <a:pPr lvl="0"/>
            <a:r>
              <a:rPr lang="en-GB" dirty="0"/>
              <a:t>Survey of HRS Studies’ PIs</a:t>
            </a:r>
          </a:p>
          <a:p>
            <a:pPr lvl="1"/>
            <a:endParaRPr lang="en-GB" sz="3200" dirty="0"/>
          </a:p>
          <a:p>
            <a:pPr lvl="0"/>
            <a:r>
              <a:rPr lang="en-GB" dirty="0"/>
              <a:t>Review of Outputs (papers) using admin data housed in GGA publications’ repository  </a:t>
            </a:r>
          </a:p>
          <a:p>
            <a:pPr lvl="1"/>
            <a:endParaRPr lang="en-GB" sz="3200" dirty="0"/>
          </a:p>
          <a:p>
            <a:pPr lvl="0"/>
            <a:r>
              <a:rPr lang="en-GB" dirty="0"/>
              <a:t>Survey of researchers using linked studies</a:t>
            </a:r>
          </a:p>
        </p:txBody>
      </p:sp>
    </p:spTree>
    <p:extLst>
      <p:ext uri="{BB962C8B-B14F-4D97-AF65-F5344CB8AC3E}">
        <p14:creationId xmlns:p14="http://schemas.microsoft.com/office/powerpoint/2010/main" val="144014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E526-DDC2-471D-823F-7772BEDA92D7}"/>
              </a:ext>
            </a:extLst>
          </p:cNvPr>
          <p:cNvSpPr>
            <a:spLocks noGrp="1"/>
          </p:cNvSpPr>
          <p:nvPr>
            <p:ph type="title"/>
          </p:nvPr>
        </p:nvSpPr>
        <p:spPr>
          <a:xfrm>
            <a:off x="459015" y="332656"/>
            <a:ext cx="8229600" cy="1143000"/>
          </a:xfrm>
        </p:spPr>
        <p:txBody>
          <a:bodyPr/>
          <a:lstStyle/>
          <a:p>
            <a:r>
              <a:rPr lang="en-GB" b="1" dirty="0"/>
              <a:t>Why and how linkage/use differs</a:t>
            </a:r>
            <a:endParaRPr lang="en-GB" dirty="0"/>
          </a:p>
        </p:txBody>
      </p:sp>
      <p:sp>
        <p:nvSpPr>
          <p:cNvPr id="3" name="Content Placeholder 2">
            <a:extLst>
              <a:ext uri="{FF2B5EF4-FFF2-40B4-BE49-F238E27FC236}">
                <a16:creationId xmlns:a16="http://schemas.microsoft.com/office/drawing/2014/main" id="{D1DFBC0F-493E-499D-A0E3-A46401EF662E}"/>
              </a:ext>
            </a:extLst>
          </p:cNvPr>
          <p:cNvSpPr>
            <a:spLocks noGrp="1"/>
          </p:cNvSpPr>
          <p:nvPr>
            <p:ph idx="1"/>
          </p:nvPr>
        </p:nvSpPr>
        <p:spPr>
          <a:xfrm>
            <a:off x="457200" y="1700808"/>
            <a:ext cx="8229600" cy="4425355"/>
          </a:xfrm>
        </p:spPr>
        <p:txBody>
          <a:bodyPr>
            <a:normAutofit/>
          </a:bodyPr>
          <a:lstStyle/>
          <a:p>
            <a:pPr lvl="0"/>
            <a:r>
              <a:rPr lang="en-GB" dirty="0"/>
              <a:t>Ethical consents: </a:t>
            </a:r>
          </a:p>
          <a:p>
            <a:pPr lvl="1"/>
            <a:r>
              <a:rPr lang="en-GB" dirty="0"/>
              <a:t>GDPR interpretation</a:t>
            </a:r>
          </a:p>
          <a:p>
            <a:pPr lvl="1"/>
            <a:r>
              <a:rPr lang="en-GB" dirty="0"/>
              <a:t>Specific domestic legislation </a:t>
            </a:r>
            <a:r>
              <a:rPr lang="en-GB"/>
              <a:t>determining government </a:t>
            </a:r>
            <a:r>
              <a:rPr lang="en-GB" dirty="0"/>
              <a:t>departments’ use of data</a:t>
            </a:r>
          </a:p>
          <a:p>
            <a:pPr lvl="1"/>
            <a:endParaRPr lang="en-GB" sz="1000" dirty="0"/>
          </a:p>
          <a:p>
            <a:pPr lvl="0"/>
            <a:r>
              <a:rPr lang="en-GB" dirty="0"/>
              <a:t>Access conditions </a:t>
            </a:r>
          </a:p>
          <a:p>
            <a:pPr lvl="1"/>
            <a:r>
              <a:rPr lang="en-GB" dirty="0"/>
              <a:t>Approval processes, training, physical access</a:t>
            </a:r>
            <a:endParaRPr lang="en-GB" sz="2400" dirty="0"/>
          </a:p>
          <a:p>
            <a:pPr lvl="1"/>
            <a:r>
              <a:rPr lang="en-GB" dirty="0"/>
              <a:t>Map application processes and requirements across studies/countries</a:t>
            </a:r>
          </a:p>
        </p:txBody>
      </p:sp>
    </p:spTree>
    <p:extLst>
      <p:ext uri="{BB962C8B-B14F-4D97-AF65-F5344CB8AC3E}">
        <p14:creationId xmlns:p14="http://schemas.microsoft.com/office/powerpoint/2010/main" val="200949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DA71-91E3-4C83-B02E-C6D3390EA600}"/>
              </a:ext>
            </a:extLst>
          </p:cNvPr>
          <p:cNvSpPr>
            <a:spLocks noGrp="1"/>
          </p:cNvSpPr>
          <p:nvPr>
            <p:ph type="title"/>
          </p:nvPr>
        </p:nvSpPr>
        <p:spPr>
          <a:xfrm>
            <a:off x="539552" y="415205"/>
            <a:ext cx="8229600" cy="1143000"/>
          </a:xfrm>
        </p:spPr>
        <p:txBody>
          <a:bodyPr>
            <a:normAutofit fontScale="90000"/>
          </a:bodyPr>
          <a:lstStyle/>
          <a:p>
            <a:br>
              <a:rPr lang="en-GB" b="1" dirty="0"/>
            </a:br>
            <a:r>
              <a:rPr lang="en-GB" b="1" dirty="0"/>
              <a:t>Should HRS Linkages be enhanced? And, if so, how?</a:t>
            </a:r>
            <a:br>
              <a:rPr lang="en-GB" dirty="0"/>
            </a:br>
            <a:endParaRPr lang="en-GB" dirty="0"/>
          </a:p>
        </p:txBody>
      </p:sp>
      <p:sp>
        <p:nvSpPr>
          <p:cNvPr id="3" name="Content Placeholder 2">
            <a:extLst>
              <a:ext uri="{FF2B5EF4-FFF2-40B4-BE49-F238E27FC236}">
                <a16:creationId xmlns:a16="http://schemas.microsoft.com/office/drawing/2014/main" id="{908C5783-9113-46A4-89A9-F7CD62A0B51D}"/>
              </a:ext>
            </a:extLst>
          </p:cNvPr>
          <p:cNvSpPr>
            <a:spLocks noGrp="1"/>
          </p:cNvSpPr>
          <p:nvPr>
            <p:ph idx="1"/>
          </p:nvPr>
        </p:nvSpPr>
        <p:spPr>
          <a:xfrm>
            <a:off x="457200" y="1916832"/>
            <a:ext cx="8229600" cy="4525963"/>
          </a:xfrm>
        </p:spPr>
        <p:txBody>
          <a:bodyPr>
            <a:normAutofit/>
          </a:bodyPr>
          <a:lstStyle/>
          <a:p>
            <a:pPr lvl="0"/>
            <a:r>
              <a:rPr lang="en-GB" dirty="0"/>
              <a:t>Assessment of </a:t>
            </a:r>
            <a:r>
              <a:rPr lang="en-GB" i="1" dirty="0"/>
              <a:t>value added </a:t>
            </a:r>
            <a:r>
              <a:rPr lang="en-GB" dirty="0"/>
              <a:t>of the admin data linkages and their potential future role in the development of longitudinal studies of ageing</a:t>
            </a:r>
          </a:p>
          <a:p>
            <a:pPr lvl="1"/>
            <a:r>
              <a:rPr lang="en-GB" dirty="0"/>
              <a:t>Evaluation criteria?</a:t>
            </a:r>
          </a:p>
          <a:p>
            <a:pPr lvl="1"/>
            <a:r>
              <a:rPr lang="en-GB" dirty="0"/>
              <a:t>Method:  Cost Benefit Analysis?  Capitals’ approach?  </a:t>
            </a:r>
            <a:r>
              <a:rPr lang="en-GB" i="1" dirty="0"/>
              <a:t>Research</a:t>
            </a:r>
            <a:r>
              <a:rPr lang="en-GB" dirty="0"/>
              <a:t> ‘value chain’?</a:t>
            </a:r>
          </a:p>
          <a:p>
            <a:pPr lvl="7"/>
            <a:endParaRPr lang="en-GB" sz="1000" dirty="0"/>
          </a:p>
          <a:p>
            <a:pPr lvl="0"/>
            <a:r>
              <a:rPr lang="en-GB" dirty="0"/>
              <a:t>Identify potential improvements in accuracy of linkages / info retrieval / access</a:t>
            </a:r>
          </a:p>
          <a:p>
            <a:endParaRPr lang="en-GB" dirty="0"/>
          </a:p>
        </p:txBody>
      </p:sp>
    </p:spTree>
    <p:extLst>
      <p:ext uri="{BB962C8B-B14F-4D97-AF65-F5344CB8AC3E}">
        <p14:creationId xmlns:p14="http://schemas.microsoft.com/office/powerpoint/2010/main" val="228526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6992-D939-4020-B4F7-F5E0B642649D}"/>
              </a:ext>
            </a:extLst>
          </p:cNvPr>
          <p:cNvSpPr>
            <a:spLocks noGrp="1"/>
          </p:cNvSpPr>
          <p:nvPr>
            <p:ph type="title"/>
          </p:nvPr>
        </p:nvSpPr>
        <p:spPr>
          <a:xfrm>
            <a:off x="457200" y="548680"/>
            <a:ext cx="8229600" cy="1143000"/>
          </a:xfrm>
        </p:spPr>
        <p:txBody>
          <a:bodyPr>
            <a:normAutofit fontScale="90000"/>
          </a:bodyPr>
          <a:lstStyle/>
          <a:p>
            <a:r>
              <a:rPr lang="en-GB" b="1" dirty="0"/>
              <a:t>Administrative Data Linkage </a:t>
            </a:r>
            <a:br>
              <a:rPr lang="en-GB" b="1" dirty="0"/>
            </a:br>
            <a:r>
              <a:rPr lang="en-GB" b="1" dirty="0"/>
              <a:t>Value Chain</a:t>
            </a:r>
          </a:p>
        </p:txBody>
      </p:sp>
      <p:sp>
        <p:nvSpPr>
          <p:cNvPr id="5" name="TextBox 4">
            <a:extLst>
              <a:ext uri="{FF2B5EF4-FFF2-40B4-BE49-F238E27FC236}">
                <a16:creationId xmlns:a16="http://schemas.microsoft.com/office/drawing/2014/main" id="{558DB8ED-215C-4E97-8ED6-54C1BBB97575}"/>
              </a:ext>
            </a:extLst>
          </p:cNvPr>
          <p:cNvSpPr txBox="1"/>
          <p:nvPr/>
        </p:nvSpPr>
        <p:spPr>
          <a:xfrm>
            <a:off x="594048" y="3970158"/>
            <a:ext cx="1656184" cy="830997"/>
          </a:xfrm>
          <a:prstGeom prst="rect">
            <a:avLst/>
          </a:prstGeom>
          <a:noFill/>
        </p:spPr>
        <p:txBody>
          <a:bodyPr wrap="square" rtlCol="0">
            <a:spAutoFit/>
          </a:bodyPr>
          <a:lstStyle/>
          <a:p>
            <a:r>
              <a:rPr lang="en-GB" sz="2400" b="1" dirty="0"/>
              <a:t>Application / Approval</a:t>
            </a:r>
          </a:p>
        </p:txBody>
      </p:sp>
      <p:sp>
        <p:nvSpPr>
          <p:cNvPr id="7" name="TextBox 6">
            <a:extLst>
              <a:ext uri="{FF2B5EF4-FFF2-40B4-BE49-F238E27FC236}">
                <a16:creationId xmlns:a16="http://schemas.microsoft.com/office/drawing/2014/main" id="{3536B421-23D1-4B72-BCFB-27B1758284F9}"/>
              </a:ext>
            </a:extLst>
          </p:cNvPr>
          <p:cNvSpPr txBox="1"/>
          <p:nvPr/>
        </p:nvSpPr>
        <p:spPr>
          <a:xfrm>
            <a:off x="2860812" y="3970158"/>
            <a:ext cx="1656184" cy="461665"/>
          </a:xfrm>
          <a:prstGeom prst="rect">
            <a:avLst/>
          </a:prstGeom>
          <a:noFill/>
        </p:spPr>
        <p:txBody>
          <a:bodyPr wrap="square" rtlCol="0">
            <a:spAutoFit/>
          </a:bodyPr>
          <a:lstStyle/>
          <a:p>
            <a:r>
              <a:rPr lang="en-GB" sz="2400" b="1" dirty="0"/>
              <a:t>Access</a:t>
            </a:r>
          </a:p>
        </p:txBody>
      </p:sp>
      <p:sp>
        <p:nvSpPr>
          <p:cNvPr id="8" name="TextBox 7">
            <a:extLst>
              <a:ext uri="{FF2B5EF4-FFF2-40B4-BE49-F238E27FC236}">
                <a16:creationId xmlns:a16="http://schemas.microsoft.com/office/drawing/2014/main" id="{BB8B39FB-C21C-477D-9A8E-C68B6C54756E}"/>
              </a:ext>
            </a:extLst>
          </p:cNvPr>
          <p:cNvSpPr txBox="1"/>
          <p:nvPr/>
        </p:nvSpPr>
        <p:spPr>
          <a:xfrm>
            <a:off x="4612444" y="3970158"/>
            <a:ext cx="1538932" cy="830997"/>
          </a:xfrm>
          <a:prstGeom prst="rect">
            <a:avLst/>
          </a:prstGeom>
          <a:noFill/>
        </p:spPr>
        <p:txBody>
          <a:bodyPr wrap="square" rtlCol="0">
            <a:spAutoFit/>
          </a:bodyPr>
          <a:lstStyle/>
          <a:p>
            <a:r>
              <a:rPr lang="en-GB" sz="2400" b="1" dirty="0"/>
              <a:t>Processing &amp; Analysis</a:t>
            </a:r>
          </a:p>
        </p:txBody>
      </p:sp>
      <p:sp>
        <p:nvSpPr>
          <p:cNvPr id="9" name="TextBox 8">
            <a:extLst>
              <a:ext uri="{FF2B5EF4-FFF2-40B4-BE49-F238E27FC236}">
                <a16:creationId xmlns:a16="http://schemas.microsoft.com/office/drawing/2014/main" id="{B5309848-0811-4024-AC7D-A05696BA9CA8}"/>
              </a:ext>
            </a:extLst>
          </p:cNvPr>
          <p:cNvSpPr txBox="1"/>
          <p:nvPr/>
        </p:nvSpPr>
        <p:spPr>
          <a:xfrm>
            <a:off x="6964436" y="3970158"/>
            <a:ext cx="1529680" cy="1477328"/>
          </a:xfrm>
          <a:prstGeom prst="rect">
            <a:avLst/>
          </a:prstGeom>
          <a:noFill/>
        </p:spPr>
        <p:txBody>
          <a:bodyPr wrap="square" rtlCol="0">
            <a:spAutoFit/>
          </a:bodyPr>
          <a:lstStyle/>
          <a:p>
            <a:r>
              <a:rPr lang="en-GB" sz="2400" b="1" dirty="0"/>
              <a:t>Data Use, Outputs &amp; Impact</a:t>
            </a:r>
          </a:p>
          <a:p>
            <a:endParaRPr lang="en-GB" dirty="0"/>
          </a:p>
        </p:txBody>
      </p:sp>
      <p:cxnSp>
        <p:nvCxnSpPr>
          <p:cNvPr id="11" name="Straight Arrow Connector 10">
            <a:extLst>
              <a:ext uri="{FF2B5EF4-FFF2-40B4-BE49-F238E27FC236}">
                <a16:creationId xmlns:a16="http://schemas.microsoft.com/office/drawing/2014/main" id="{65CE8B60-72E8-4208-90A7-C02734855F40}"/>
              </a:ext>
            </a:extLst>
          </p:cNvPr>
          <p:cNvCxnSpPr/>
          <p:nvPr/>
        </p:nvCxnSpPr>
        <p:spPr>
          <a:xfrm>
            <a:off x="2250232" y="4200990"/>
            <a:ext cx="52156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7F0A92E6-8210-47BE-99E0-CD9BB11FAF17}"/>
              </a:ext>
            </a:extLst>
          </p:cNvPr>
          <p:cNvCxnSpPr/>
          <p:nvPr/>
        </p:nvCxnSpPr>
        <p:spPr>
          <a:xfrm>
            <a:off x="3995428" y="4200990"/>
            <a:ext cx="52156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5F63F825-419A-486F-92C3-46DD9505C6CB}"/>
              </a:ext>
            </a:extLst>
          </p:cNvPr>
          <p:cNvCxnSpPr/>
          <p:nvPr/>
        </p:nvCxnSpPr>
        <p:spPr>
          <a:xfrm>
            <a:off x="6300192" y="4200990"/>
            <a:ext cx="52156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CAB1C281-6738-4407-8434-2C39752BFAAE}"/>
              </a:ext>
            </a:extLst>
          </p:cNvPr>
          <p:cNvSpPr txBox="1"/>
          <p:nvPr/>
        </p:nvSpPr>
        <p:spPr>
          <a:xfrm>
            <a:off x="1422140" y="2589637"/>
            <a:ext cx="1494656" cy="461665"/>
          </a:xfrm>
          <a:prstGeom prst="rect">
            <a:avLst/>
          </a:prstGeom>
          <a:noFill/>
        </p:spPr>
        <p:txBody>
          <a:bodyPr wrap="square" rtlCol="0">
            <a:spAutoFit/>
          </a:bodyPr>
          <a:lstStyle/>
          <a:p>
            <a:r>
              <a:rPr lang="en-GB" sz="2400" b="1" dirty="0"/>
              <a:t>Data</a:t>
            </a:r>
          </a:p>
        </p:txBody>
      </p:sp>
      <p:sp>
        <p:nvSpPr>
          <p:cNvPr id="4" name="TextBox 3">
            <a:extLst>
              <a:ext uri="{FF2B5EF4-FFF2-40B4-BE49-F238E27FC236}">
                <a16:creationId xmlns:a16="http://schemas.microsoft.com/office/drawing/2014/main" id="{999F63C2-04FC-43A2-84A7-A58C31E1A56F}"/>
              </a:ext>
            </a:extLst>
          </p:cNvPr>
          <p:cNvSpPr txBox="1"/>
          <p:nvPr/>
        </p:nvSpPr>
        <p:spPr>
          <a:xfrm>
            <a:off x="3795068" y="2589636"/>
            <a:ext cx="1336588" cy="461665"/>
          </a:xfrm>
          <a:prstGeom prst="rect">
            <a:avLst/>
          </a:prstGeom>
          <a:noFill/>
        </p:spPr>
        <p:txBody>
          <a:bodyPr wrap="square" rtlCol="0">
            <a:spAutoFit/>
          </a:bodyPr>
          <a:lstStyle/>
          <a:p>
            <a:r>
              <a:rPr lang="en-GB" sz="2400" b="1" dirty="0"/>
              <a:t>Insight</a:t>
            </a:r>
          </a:p>
        </p:txBody>
      </p:sp>
      <p:sp>
        <p:nvSpPr>
          <p:cNvPr id="6" name="TextBox 5">
            <a:extLst>
              <a:ext uri="{FF2B5EF4-FFF2-40B4-BE49-F238E27FC236}">
                <a16:creationId xmlns:a16="http://schemas.microsoft.com/office/drawing/2014/main" id="{C39025CA-5A48-4C34-96E8-5B68EB0CF3A4}"/>
              </a:ext>
            </a:extLst>
          </p:cNvPr>
          <p:cNvSpPr txBox="1"/>
          <p:nvPr/>
        </p:nvSpPr>
        <p:spPr>
          <a:xfrm>
            <a:off x="6012160" y="2589638"/>
            <a:ext cx="1538932" cy="461665"/>
          </a:xfrm>
          <a:prstGeom prst="rect">
            <a:avLst/>
          </a:prstGeom>
          <a:noFill/>
        </p:spPr>
        <p:txBody>
          <a:bodyPr wrap="square" rtlCol="0">
            <a:spAutoFit/>
          </a:bodyPr>
          <a:lstStyle/>
          <a:p>
            <a:r>
              <a:rPr lang="en-GB" sz="2400" b="1" dirty="0"/>
              <a:t>Action</a:t>
            </a:r>
          </a:p>
        </p:txBody>
      </p:sp>
      <p:cxnSp>
        <p:nvCxnSpPr>
          <p:cNvPr id="14" name="Straight Arrow Connector 13">
            <a:extLst>
              <a:ext uri="{FF2B5EF4-FFF2-40B4-BE49-F238E27FC236}">
                <a16:creationId xmlns:a16="http://schemas.microsoft.com/office/drawing/2014/main" id="{140B1D2D-126B-443C-95BB-9DA12C2AC2D3}"/>
              </a:ext>
            </a:extLst>
          </p:cNvPr>
          <p:cNvCxnSpPr/>
          <p:nvPr/>
        </p:nvCxnSpPr>
        <p:spPr>
          <a:xfrm>
            <a:off x="2771800" y="2820468"/>
            <a:ext cx="52156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89718F2B-479C-4548-B8F7-FFCC01FC476C}"/>
              </a:ext>
            </a:extLst>
          </p:cNvPr>
          <p:cNvCxnSpPr/>
          <p:nvPr/>
        </p:nvCxnSpPr>
        <p:spPr>
          <a:xfrm>
            <a:off x="5220072" y="2820468"/>
            <a:ext cx="52156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D5B2892-080A-4474-AC3D-620947026321}"/>
              </a:ext>
            </a:extLst>
          </p:cNvPr>
          <p:cNvCxnSpPr>
            <a:cxnSpLocks/>
          </p:cNvCxnSpPr>
          <p:nvPr/>
        </p:nvCxnSpPr>
        <p:spPr>
          <a:xfrm flipH="1">
            <a:off x="1760781" y="3111376"/>
            <a:ext cx="2907" cy="85878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3773EC-5DFB-4050-B3F9-074B75097D82}"/>
              </a:ext>
            </a:extLst>
          </p:cNvPr>
          <p:cNvCxnSpPr>
            <a:cxnSpLocks/>
          </p:cNvCxnSpPr>
          <p:nvPr/>
        </p:nvCxnSpPr>
        <p:spPr>
          <a:xfrm>
            <a:off x="1760781" y="3111375"/>
            <a:ext cx="3402198" cy="85878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269829-DF16-45CA-A9DC-96D114CC0CD9}"/>
              </a:ext>
            </a:extLst>
          </p:cNvPr>
          <p:cNvCxnSpPr>
            <a:cxnSpLocks/>
          </p:cNvCxnSpPr>
          <p:nvPr/>
        </p:nvCxnSpPr>
        <p:spPr>
          <a:xfrm>
            <a:off x="1760781" y="3111376"/>
            <a:ext cx="1387003" cy="85878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583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2FF2-359B-40F4-BC07-4952EB5B709A}"/>
              </a:ext>
            </a:extLst>
          </p:cNvPr>
          <p:cNvSpPr>
            <a:spLocks noGrp="1"/>
          </p:cNvSpPr>
          <p:nvPr>
            <p:ph type="title"/>
          </p:nvPr>
        </p:nvSpPr>
        <p:spPr>
          <a:xfrm>
            <a:off x="457200" y="476672"/>
            <a:ext cx="8229600" cy="1143000"/>
          </a:xfrm>
        </p:spPr>
        <p:txBody>
          <a:bodyPr/>
          <a:lstStyle/>
          <a:p>
            <a:r>
              <a:rPr lang="en-GB" b="1" dirty="0"/>
              <a:t>Proposed Outputs</a:t>
            </a:r>
            <a:endParaRPr lang="en-GB" dirty="0"/>
          </a:p>
        </p:txBody>
      </p:sp>
      <p:sp>
        <p:nvSpPr>
          <p:cNvPr id="3" name="Content Placeholder 2">
            <a:extLst>
              <a:ext uri="{FF2B5EF4-FFF2-40B4-BE49-F238E27FC236}">
                <a16:creationId xmlns:a16="http://schemas.microsoft.com/office/drawing/2014/main" id="{B5BFAF45-DFD4-4875-98C6-F0A4C14BF164}"/>
              </a:ext>
            </a:extLst>
          </p:cNvPr>
          <p:cNvSpPr>
            <a:spLocks noGrp="1"/>
          </p:cNvSpPr>
          <p:nvPr>
            <p:ph idx="1"/>
          </p:nvPr>
        </p:nvSpPr>
        <p:spPr>
          <a:xfrm>
            <a:off x="457200" y="1844824"/>
            <a:ext cx="8229600" cy="4281339"/>
          </a:xfrm>
        </p:spPr>
        <p:txBody>
          <a:bodyPr/>
          <a:lstStyle/>
          <a:p>
            <a:pPr lvl="0"/>
            <a:r>
              <a:rPr lang="en-GB" dirty="0"/>
              <a:t>Series of Interim Reports / academic papers</a:t>
            </a:r>
          </a:p>
          <a:p>
            <a:pPr lvl="0"/>
            <a:endParaRPr lang="en-GB" sz="1000" dirty="0"/>
          </a:p>
          <a:p>
            <a:pPr lvl="0"/>
            <a:r>
              <a:rPr lang="en-GB" dirty="0"/>
              <a:t>Final Comprehensive Report</a:t>
            </a:r>
          </a:p>
          <a:p>
            <a:pPr lvl="0"/>
            <a:endParaRPr lang="en-GB" sz="1000" dirty="0"/>
          </a:p>
          <a:p>
            <a:pPr lvl="0"/>
            <a:r>
              <a:rPr lang="en-GB" dirty="0"/>
              <a:t>Update-able reference resource for CPC/GGA; catalogue of HRS admin data linkages/how to access?</a:t>
            </a:r>
          </a:p>
          <a:p>
            <a:endParaRPr lang="en-GB" dirty="0"/>
          </a:p>
        </p:txBody>
      </p:sp>
    </p:spTree>
    <p:extLst>
      <p:ext uri="{BB962C8B-B14F-4D97-AF65-F5344CB8AC3E}">
        <p14:creationId xmlns:p14="http://schemas.microsoft.com/office/powerpoint/2010/main" val="415809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2D60-909B-4753-8085-DFDBD24B43DC}"/>
              </a:ext>
            </a:extLst>
          </p:cNvPr>
          <p:cNvSpPr>
            <a:spLocks noGrp="1"/>
          </p:cNvSpPr>
          <p:nvPr>
            <p:ph type="title"/>
          </p:nvPr>
        </p:nvSpPr>
        <p:spPr/>
        <p:txBody>
          <a:bodyPr/>
          <a:lstStyle/>
          <a:p>
            <a:r>
              <a:rPr lang="en-GB" b="1" dirty="0"/>
              <a:t>CLOSER Studies’ Linkage Map</a:t>
            </a:r>
          </a:p>
        </p:txBody>
      </p:sp>
      <p:pic>
        <p:nvPicPr>
          <p:cNvPr id="4" name="Picture 3">
            <a:extLst>
              <a:ext uri="{FF2B5EF4-FFF2-40B4-BE49-F238E27FC236}">
                <a16:creationId xmlns:a16="http://schemas.microsoft.com/office/drawing/2014/main" id="{A39BC0D8-49F8-46A4-8A5D-B94C94C52CBD}"/>
              </a:ext>
            </a:extLst>
          </p:cNvPr>
          <p:cNvPicPr/>
          <p:nvPr/>
        </p:nvPicPr>
        <p:blipFill rotWithShape="1">
          <a:blip r:embed="rId3"/>
          <a:srcRect l="24413" t="22334" r="25511" b="17150"/>
          <a:stretch/>
        </p:blipFill>
        <p:spPr bwMode="auto">
          <a:xfrm>
            <a:off x="971600" y="1268760"/>
            <a:ext cx="7272807"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9235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622</TotalTime>
  <Words>1217</Words>
  <Application>Microsoft Office PowerPoint</Application>
  <PresentationFormat>On-screen Show (4:3)</PresentationFormat>
  <Paragraphs>124</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Linking Longitudinal Studies of Ageing with  Administrative Data </vt:lpstr>
      <vt:lpstr> The Project </vt:lpstr>
      <vt:lpstr>Discovering What’s Out There [1]</vt:lpstr>
      <vt:lpstr>Discovering What’s Out There [2]</vt:lpstr>
      <vt:lpstr>Why and how linkage/use differs</vt:lpstr>
      <vt:lpstr> Should HRS Linkages be enhanced? And, if so, how? </vt:lpstr>
      <vt:lpstr>Administrative Data Linkage  Value Chain</vt:lpstr>
      <vt:lpstr>Proposed Outputs</vt:lpstr>
      <vt:lpstr>CLOSER Studies’ Linkage Map</vt:lpstr>
      <vt:lpstr>HRS Studies’ Linkage Map to-date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STEM  Subject Choice</dc:title>
  <dc:creator>Anne Gasteen</dc:creator>
  <cp:lastModifiedBy>Anne Gasteen</cp:lastModifiedBy>
  <cp:revision>137</cp:revision>
  <dcterms:created xsi:type="dcterms:W3CDTF">2019-11-19T10:10:13Z</dcterms:created>
  <dcterms:modified xsi:type="dcterms:W3CDTF">2020-02-26T13:23:03Z</dcterms:modified>
</cp:coreProperties>
</file>